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33"/>
  </p:notesMasterIdLst>
  <p:sldIdLst>
    <p:sldId id="256" r:id="rId2"/>
    <p:sldId id="279" r:id="rId3"/>
    <p:sldId id="262" r:id="rId4"/>
    <p:sldId id="259" r:id="rId5"/>
    <p:sldId id="280" r:id="rId6"/>
    <p:sldId id="297" r:id="rId7"/>
    <p:sldId id="298" r:id="rId8"/>
    <p:sldId id="299" r:id="rId9"/>
    <p:sldId id="300" r:id="rId10"/>
    <p:sldId id="302" r:id="rId11"/>
    <p:sldId id="304" r:id="rId12"/>
    <p:sldId id="301" r:id="rId13"/>
    <p:sldId id="305" r:id="rId14"/>
    <p:sldId id="306" r:id="rId15"/>
    <p:sldId id="308" r:id="rId16"/>
    <p:sldId id="307"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27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5F55"/>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21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C0D6D-A908-48C6-983D-90F2BD11E284}" type="datetimeFigureOut">
              <a:rPr lang="zh-CN" altLang="en-US" smtClean="0"/>
              <a:t>2018/7/30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B924-28C1-4EF7-A019-613D541E4AA8}" type="slidenum">
              <a:rPr lang="zh-CN" altLang="en-US" smtClean="0"/>
              <a:t>‹#›</a:t>
            </a:fld>
            <a:endParaRPr lang="zh-CN" altLang="en-US"/>
          </a:p>
        </p:txBody>
      </p:sp>
    </p:spTree>
    <p:extLst>
      <p:ext uri="{BB962C8B-B14F-4D97-AF65-F5344CB8AC3E}">
        <p14:creationId xmlns:p14="http://schemas.microsoft.com/office/powerpoint/2010/main" val="371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7147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3844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5" y="365127"/>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918829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6805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8"/>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91283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506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5"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5"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02426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175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7187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28437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0"/>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85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5"/>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3"/>
          </p:nvPr>
        </p:nvSpPr>
        <p:spPr>
          <a:xfrm>
            <a:off x="4038600" y="635635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3545242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3550"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6233"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03585"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5807" y="2481617"/>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79844" y="28338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39315"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4654" y="4228500"/>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4652"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3551" y="5404455"/>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74762"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588" y="5808599"/>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452" y="373396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80662" y="4306415"/>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30608" y="3754017"/>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88036" y="353697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2616"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88040" y="15675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7940" y="2697475"/>
            <a:ext cx="5116539" cy="1323439"/>
          </a:xfrm>
          <a:prstGeom prst="rect">
            <a:avLst/>
          </a:prstGeom>
        </p:spPr>
        <p:txBody>
          <a:bodyPr wrap="square">
            <a:spAutoFit/>
          </a:bodyPr>
          <a:lstStyle/>
          <a:p>
            <a:r>
              <a:rPr lang="en-US" altLang="zh-CN" sz="4400" b="1" kern="100" dirty="0" smtClean="0">
                <a:solidFill>
                  <a:srgbClr val="CF5F55"/>
                </a:solidFill>
                <a:latin typeface="微软雅黑" panose="020B0503020204020204" pitchFamily="34" charset="-122"/>
                <a:ea typeface="微软雅黑" panose="020B0503020204020204" pitchFamily="34" charset="-122"/>
                <a:cs typeface="Times New Roman" panose="02020603050405020304" pitchFamily="18" charset="0"/>
              </a:rPr>
              <a:t>After Effects</a:t>
            </a:r>
          </a:p>
          <a:p>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影视</a:t>
            </a:r>
            <a:r>
              <a:rPr lang="zh-CN" altLang="en-US"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后期特效实战教程</a:t>
            </a:r>
            <a:endParaRPr lang="zh-CN" alt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619828" y="4054567"/>
            <a:ext cx="46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93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482801"/>
            <a:ext cx="8503346" cy="3046988"/>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遮罩的类型有多种，最常用的主要有蒙版和轨道遮罩</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蒙版</a:t>
            </a: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蒙</a:t>
            </a:r>
            <a:r>
              <a:rPr lang="zh-CN" altLang="en-US" dirty="0">
                <a:solidFill>
                  <a:schemeClr val="tx2">
                    <a:lumMod val="50000"/>
                  </a:schemeClr>
                </a:solidFill>
                <a:latin typeface="微软雅黑" panose="020B0503020204020204" pitchFamily="34" charset="-122"/>
                <a:ea typeface="微软雅黑" panose="020B0503020204020204" pitchFamily="34" charset="-122"/>
              </a:rPr>
              <a:t>版是直接在需要进行遮罩的图层上绘制一个闭合的路径，这个闭合的路径就叫做蒙版。这是一种十分便捷的遮罩方式，我们不需要手动设置黑色和白色来区分透明区域和不透明区域，默认情况下，蒙版的内部即是不透明区域，而蒙版的外部即是透明区域，当然，这个设定是可以更改的。</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922546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069654"/>
            <a:ext cx="8503346" cy="1800493"/>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蒙版的创建</a:t>
            </a:r>
            <a:endParaRPr lang="zh-CN" altLang="en-US" sz="20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蒙</a:t>
            </a:r>
            <a:r>
              <a:rPr lang="zh-CN" altLang="en-US" dirty="0">
                <a:solidFill>
                  <a:schemeClr val="tx2">
                    <a:lumMod val="50000"/>
                  </a:schemeClr>
                </a:solidFill>
                <a:latin typeface="微软雅黑" panose="020B0503020204020204" pitchFamily="34" charset="-122"/>
                <a:ea typeface="微软雅黑" panose="020B0503020204020204" pitchFamily="34" charset="-122"/>
              </a:rPr>
              <a:t>版的创建方式较为简单，我们可以使用矩形工具（圆角矩形工具、椭圆工具、多边形工具、星形工具）和钢笔工具等路径绘制工具直接在需要进行遮罩的图层上绘制即可，需要注意的是，绘制的路径必须是封闭的图形才能进行遮罩。</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051798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127265"/>
            <a:ext cx="8503346" cy="874407"/>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创建蒙版的具体步骤如下：</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在时间轴面板单击鼠标左键选中需要进行遮罩的图层。（如图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5-6</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3542" y="2163090"/>
            <a:ext cx="6500046" cy="37143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9011966"/>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927973"/>
            <a:ext cx="8503346" cy="1289905"/>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使用钢笔工具，在合成预览区直接绘制一个闭合的路径，当绘制完成后，遮罩就会自动产生，此时我们就可以看到路径外部的区域就变透明了，同时，可以在图层下方看到蒙版的信息，这样，蒙版就创建完成了。（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5-7</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1473" y="2332288"/>
            <a:ext cx="6275344" cy="37143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7203140"/>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02226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接下来，我们就可以拖动新的背景到该图层下方，此时就可以发现蒙版外部的区域已经透明化，能够看到下方的新背景了。（如图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5-8</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1473" y="2392215"/>
            <a:ext cx="6275344" cy="3594456"/>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-8</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494877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069654"/>
            <a:ext cx="8503346" cy="1800493"/>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蒙版的编辑</a:t>
            </a:r>
            <a:endParaRPr lang="zh-CN" altLang="en-US" sz="20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 </a:t>
            </a: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刪</a:t>
            </a:r>
            <a:r>
              <a:rPr lang="zh-CN" altLang="en-US" dirty="0">
                <a:solidFill>
                  <a:schemeClr val="tx2">
                    <a:lumMod val="50000"/>
                  </a:schemeClr>
                </a:solidFill>
                <a:latin typeface="微软雅黑" panose="020B0503020204020204" pitchFamily="34" charset="-122"/>
                <a:ea typeface="微软雅黑" panose="020B0503020204020204" pitchFamily="34" charset="-122"/>
              </a:rPr>
              <a:t>除蒙版：蒙版的的删除方式比较简单，在时间轴面板图层属性处选中需要删除的蒙版（也可在合成预览区中选中），执行快捷键</a:t>
            </a:r>
            <a:r>
              <a:rPr lang="en-US" altLang="zh-CN" dirty="0">
                <a:solidFill>
                  <a:schemeClr val="tx2">
                    <a:lumMod val="50000"/>
                  </a:schemeClr>
                </a:solidFill>
                <a:latin typeface="微软雅黑" panose="020B0503020204020204" pitchFamily="34" charset="-122"/>
                <a:ea typeface="微软雅黑" panose="020B0503020204020204" pitchFamily="34" charset="-122"/>
              </a:rPr>
              <a:t>Delete</a:t>
            </a:r>
            <a:r>
              <a:rPr lang="zh-CN" altLang="en-US" dirty="0">
                <a:solidFill>
                  <a:schemeClr val="tx2">
                    <a:lumMod val="50000"/>
                  </a:schemeClr>
                </a:solidFill>
                <a:latin typeface="微软雅黑" panose="020B0503020204020204" pitchFamily="34" charset="-122"/>
                <a:ea typeface="微软雅黑" panose="020B0503020204020204" pitchFamily="34" charset="-122"/>
              </a:rPr>
              <a:t>即可将之删除</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7214271"/>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022265"/>
            <a:ext cx="8503346" cy="1289905"/>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反转蒙版：当我们创建好蒙版后，发现需要透明化的区域是蒙版的内部，而非默认情况下蒙版的外部，那么这个时候可以在图层属性处找到该蒙版的“反转”选项，将之勾选即可反转蒙版的透明区域和不透明区域。（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5-9</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1473" y="2400753"/>
            <a:ext cx="6275344" cy="3577380"/>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-9</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4114427"/>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270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蒙版路径</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蒙版路径参数可以改变路径的形状。（如图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5-10</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1473" y="2404637"/>
            <a:ext cx="6275344" cy="35696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-10</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4978036"/>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270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蒙版羽化</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蒙版羽化参数可以羽化蒙版的边缘。（如图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5-11</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4190" y="2404637"/>
            <a:ext cx="6269910" cy="35696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411750"/>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020468"/>
            <a:ext cx="8503346" cy="1289905"/>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蒙版不透明度</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蒙版不透明度参数可以控制蒙版的不透明度，</a:t>
            </a:r>
            <a:r>
              <a:rPr lang="en-US" altLang="zh-CN" dirty="0">
                <a:solidFill>
                  <a:schemeClr val="tx2">
                    <a:lumMod val="50000"/>
                  </a:schemeClr>
                </a:solidFill>
                <a:latin typeface="微软雅黑" panose="020B0503020204020204" pitchFamily="34" charset="-122"/>
                <a:ea typeface="微软雅黑" panose="020B0503020204020204" pitchFamily="34" charset="-122"/>
              </a:rPr>
              <a:t>0%</a:t>
            </a:r>
            <a:r>
              <a:rPr lang="zh-CN" altLang="en-US" dirty="0">
                <a:solidFill>
                  <a:schemeClr val="tx2">
                    <a:lumMod val="50000"/>
                  </a:schemeClr>
                </a:solidFill>
                <a:latin typeface="微软雅黑" panose="020B0503020204020204" pitchFamily="34" charset="-122"/>
                <a:ea typeface="微软雅黑" panose="020B0503020204020204" pitchFamily="34" charset="-122"/>
              </a:rPr>
              <a:t>为完全透明，</a:t>
            </a:r>
            <a:r>
              <a:rPr lang="en-US" altLang="zh-CN" dirty="0">
                <a:solidFill>
                  <a:schemeClr val="tx2">
                    <a:lumMod val="50000"/>
                  </a:schemeClr>
                </a:solidFill>
                <a:latin typeface="微软雅黑" panose="020B0503020204020204" pitchFamily="34" charset="-122"/>
                <a:ea typeface="微软雅黑" panose="020B0503020204020204" pitchFamily="34" charset="-122"/>
              </a:rPr>
              <a:t>100%</a:t>
            </a:r>
            <a:r>
              <a:rPr lang="zh-CN" altLang="en-US" dirty="0">
                <a:solidFill>
                  <a:schemeClr val="tx2">
                    <a:lumMod val="50000"/>
                  </a:schemeClr>
                </a:solidFill>
                <a:latin typeface="微软雅黑" panose="020B0503020204020204" pitchFamily="34" charset="-122"/>
                <a:ea typeface="微软雅黑" panose="020B0503020204020204" pitchFamily="34" charset="-122"/>
              </a:rPr>
              <a:t>为完全不透明，通过这组参数可以实现遮罩效果半透明化。（如图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5-12</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8287" y="2404637"/>
            <a:ext cx="6261715" cy="35696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4277625"/>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1747378" y="1036444"/>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524100" y="433786"/>
            <a:ext cx="4690556" cy="523220"/>
          </a:xfrm>
          <a:prstGeom prst="rect">
            <a:avLst/>
          </a:prstGeom>
        </p:spPr>
        <p:txBody>
          <a:bodyPr wrap="square">
            <a:spAutoFit/>
          </a:bodyPr>
          <a:lstStyle/>
          <a:p>
            <a:pPr algn="ctr"/>
            <a:r>
              <a:rPr lang="zh-CN" altLang="en-US" sz="2800" b="1" dirty="0" smtClean="0">
                <a:solidFill>
                  <a:srgbClr val="CF5F55"/>
                </a:solidFill>
                <a:latin typeface="微软雅黑" panose="020B0503020204020204" pitchFamily="34" charset="-122"/>
                <a:ea typeface="微软雅黑" panose="020B0503020204020204" pitchFamily="34" charset="-122"/>
              </a:rPr>
              <a:t>目录</a:t>
            </a:r>
            <a:endParaRPr lang="zh-CN" altLang="en-US" sz="2800" b="1" dirty="0">
              <a:solidFill>
                <a:srgbClr val="CF5F5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90115" y="1343012"/>
            <a:ext cx="4176215" cy="4480842"/>
          </a:xfrm>
          <a:prstGeom prst="rect">
            <a:avLst/>
          </a:prstGeom>
          <a:noFill/>
        </p:spPr>
        <p:txBody>
          <a:bodyPr wrap="square" rtlCol="0">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基础</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图层</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3</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关键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帧</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文字</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罩</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抠</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像技术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8</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调色</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光</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效插件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Optical Flares</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粒子</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Trapcode</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Particular</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三维</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Element 3D</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渲染输出</a:t>
            </a:r>
          </a:p>
        </p:txBody>
      </p:sp>
      <p:sp>
        <p:nvSpPr>
          <p:cNvPr id="58" name="椭圆 57"/>
          <p:cNvSpPr>
            <a:spLocks noChangeAspect="1"/>
          </p:cNvSpPr>
          <p:nvPr/>
        </p:nvSpPr>
        <p:spPr>
          <a:xfrm>
            <a:off x="3541720" y="2273818"/>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59" name="椭圆 58"/>
          <p:cNvSpPr>
            <a:spLocks noChangeAspect="1"/>
          </p:cNvSpPr>
          <p:nvPr/>
        </p:nvSpPr>
        <p:spPr>
          <a:xfrm>
            <a:off x="3528717" y="1520436"/>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0" name="椭圆 59"/>
          <p:cNvSpPr>
            <a:spLocks noChangeAspect="1"/>
          </p:cNvSpPr>
          <p:nvPr/>
        </p:nvSpPr>
        <p:spPr>
          <a:xfrm>
            <a:off x="3543940" y="3027200"/>
            <a:ext cx="446815" cy="44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1" name="椭圆 60"/>
          <p:cNvSpPr>
            <a:spLocks noChangeAspect="1"/>
          </p:cNvSpPr>
          <p:nvPr/>
        </p:nvSpPr>
        <p:spPr>
          <a:xfrm>
            <a:off x="3528716" y="3780582"/>
            <a:ext cx="446815" cy="446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2" name="椭圆 61"/>
          <p:cNvSpPr>
            <a:spLocks noChangeAspect="1"/>
          </p:cNvSpPr>
          <p:nvPr/>
        </p:nvSpPr>
        <p:spPr>
          <a:xfrm>
            <a:off x="3541720" y="4535934"/>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3" name="椭圆 62"/>
          <p:cNvSpPr>
            <a:spLocks noChangeAspect="1"/>
          </p:cNvSpPr>
          <p:nvPr/>
        </p:nvSpPr>
        <p:spPr>
          <a:xfrm>
            <a:off x="3541720" y="5287346"/>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Tree>
    <p:extLst>
      <p:ext uri="{BB962C8B-B14F-4D97-AF65-F5344CB8AC3E}">
        <p14:creationId xmlns:p14="http://schemas.microsoft.com/office/powerpoint/2010/main" val="671050767"/>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020468"/>
            <a:ext cx="8503346" cy="1289905"/>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蒙版扩展</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p>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蒙版扩展参数可以控制蒙版边缘向外扩展或向内收缩，参数为正值时蒙版边缘向外部扩展；参数为负值时蒙版边缘向内部收缩。（如图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5-13</a:t>
            </a:r>
            <a:r>
              <a:rPr lang="zh-CN" altLang="en-US" dirty="0">
                <a:solidFill>
                  <a:schemeClr val="tx2">
                    <a:lumMod val="50000"/>
                  </a:schemeClr>
                </a:solidFill>
                <a:latin typeface="微软雅黑" panose="020B0503020204020204" pitchFamily="34" charset="-122"/>
                <a:ea typeface="微软雅黑" panose="020B0503020204020204" pitchFamily="34" charset="-122"/>
              </a:rPr>
              <a:t>和图</a:t>
            </a:r>
            <a:r>
              <a:rPr lang="en-US" altLang="zh-CN" dirty="0">
                <a:solidFill>
                  <a:schemeClr val="tx2">
                    <a:lumMod val="50000"/>
                  </a:schemeClr>
                </a:solidFill>
                <a:latin typeface="微软雅黑" panose="020B0503020204020204" pitchFamily="34" charset="-122"/>
                <a:ea typeface="微软雅黑" panose="020B0503020204020204" pitchFamily="34" charset="-122"/>
              </a:rPr>
              <a:t>5-14</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7760" y="2404637"/>
            <a:ext cx="6242769" cy="35696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321284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2560" y="2404637"/>
            <a:ext cx="6213169" cy="3569611"/>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229346"/>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069654"/>
            <a:ext cx="8503346" cy="3093154"/>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轨道</a:t>
            </a: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遮</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罩</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zh-CN" altLang="en-US" sz="20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轨道</a:t>
            </a:r>
            <a:r>
              <a:rPr lang="zh-CN" altLang="en-US" dirty="0">
                <a:solidFill>
                  <a:schemeClr val="tx2">
                    <a:lumMod val="50000"/>
                  </a:schemeClr>
                </a:solidFill>
                <a:latin typeface="微软雅黑" panose="020B0503020204020204" pitchFamily="34" charset="-122"/>
                <a:ea typeface="微软雅黑" panose="020B0503020204020204" pitchFamily="34" charset="-122"/>
              </a:rPr>
              <a:t>遮罩需要使用一个图层的像素信息来控制另一个需要进行遮罩的图层，也就是说，我们需要两个图层来实现遮罩效果，相较于蒙版虽然稍微复杂一些，但如果使用的巧妙，轨道遮罩往往能制造出一些令人惊奇的效果。</a:t>
            </a: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 </a:t>
            </a: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轨道</a:t>
            </a:r>
            <a:r>
              <a:rPr lang="zh-CN" altLang="en-US" dirty="0">
                <a:solidFill>
                  <a:schemeClr val="tx2">
                    <a:lumMod val="50000"/>
                  </a:schemeClr>
                </a:solidFill>
                <a:latin typeface="微软雅黑" panose="020B0503020204020204" pitchFamily="34" charset="-122"/>
                <a:ea typeface="微软雅黑" panose="020B0503020204020204" pitchFamily="34" charset="-122"/>
              </a:rPr>
              <a:t>遮罩有两种模式，</a:t>
            </a:r>
            <a:r>
              <a:rPr lang="en-US" altLang="zh-CN" dirty="0">
                <a:solidFill>
                  <a:schemeClr val="tx2">
                    <a:lumMod val="50000"/>
                  </a:schemeClr>
                </a:solidFill>
                <a:latin typeface="微软雅黑" panose="020B0503020204020204" pitchFamily="34" charset="-122"/>
                <a:ea typeface="微软雅黑" panose="020B0503020204020204" pitchFamily="34" charset="-122"/>
              </a:rPr>
              <a:t>Alpha</a:t>
            </a:r>
            <a:r>
              <a:rPr lang="zh-CN" altLang="en-US" dirty="0">
                <a:solidFill>
                  <a:schemeClr val="tx2">
                    <a:lumMod val="50000"/>
                  </a:schemeClr>
                </a:solidFill>
                <a:latin typeface="微软雅黑" panose="020B0503020204020204" pitchFamily="34" charset="-122"/>
                <a:ea typeface="微软雅黑" panose="020B0503020204020204" pitchFamily="34" charset="-122"/>
              </a:rPr>
              <a:t>遮罩和亮度遮罩。</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910660"/>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069654"/>
            <a:ext cx="8503346" cy="2169825"/>
          </a:xfrm>
          <a:prstGeom prst="rect">
            <a:avLst/>
          </a:prstGeom>
        </p:spPr>
        <p:txBody>
          <a:bodyPr wrap="square">
            <a:spAutoFit/>
          </a:bodyPr>
          <a:lstStyle/>
          <a:p>
            <a:pPr algn="ct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【Alpha</a:t>
            </a:r>
            <a:r>
              <a:rPr lang="zh-CN" altLang="en-US" dirty="0">
                <a:solidFill>
                  <a:schemeClr val="tx2">
                    <a:lumMod val="50000"/>
                  </a:schemeClr>
                </a:solidFill>
                <a:latin typeface="微软雅黑" panose="020B0503020204020204" pitchFamily="34" charset="-122"/>
                <a:ea typeface="微软雅黑" panose="020B0503020204020204" pitchFamily="34" charset="-122"/>
              </a:rPr>
              <a:t>遮罩</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p>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Alpha</a:t>
            </a:r>
            <a:r>
              <a:rPr lang="zh-CN" altLang="en-US" dirty="0">
                <a:solidFill>
                  <a:schemeClr val="tx2">
                    <a:lumMod val="50000"/>
                  </a:schemeClr>
                </a:solidFill>
                <a:latin typeface="微软雅黑" panose="020B0503020204020204" pitchFamily="34" charset="-122"/>
                <a:ea typeface="微软雅黑" panose="020B0503020204020204" pitchFamily="34" charset="-122"/>
              </a:rPr>
              <a:t>遮罩指的是使用图层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的不透明度来控制图层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的不透明度，图层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中的透明区域可以使图层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中对应的区域透明化。也就是说，图层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必须具备</a:t>
            </a:r>
            <a:r>
              <a:rPr lang="en-US" altLang="zh-CN" dirty="0">
                <a:solidFill>
                  <a:schemeClr val="tx2">
                    <a:lumMod val="50000"/>
                  </a:schemeClr>
                </a:solidFill>
                <a:latin typeface="微软雅黑" panose="020B0503020204020204" pitchFamily="34" charset="-122"/>
                <a:ea typeface="微软雅黑" panose="020B0503020204020204" pitchFamily="34" charset="-122"/>
              </a:rPr>
              <a:t>Alpha</a:t>
            </a:r>
            <a:r>
              <a:rPr lang="zh-CN" altLang="en-US" dirty="0">
                <a:solidFill>
                  <a:schemeClr val="tx2">
                    <a:lumMod val="50000"/>
                  </a:schemeClr>
                </a:solidFill>
                <a:latin typeface="微软雅黑" panose="020B0503020204020204" pitchFamily="34" charset="-122"/>
                <a:ea typeface="微软雅黑" panose="020B0503020204020204" pitchFamily="34" charset="-122"/>
              </a:rPr>
              <a:t>通道的不透明度信息，通过这种方式，我们可以使用一个带有</a:t>
            </a:r>
            <a:r>
              <a:rPr lang="en-US" altLang="zh-CN" dirty="0">
                <a:solidFill>
                  <a:schemeClr val="tx2">
                    <a:lumMod val="50000"/>
                  </a:schemeClr>
                </a:solidFill>
                <a:latin typeface="微软雅黑" panose="020B0503020204020204" pitchFamily="34" charset="-122"/>
                <a:ea typeface="微软雅黑" panose="020B0503020204020204" pitchFamily="34" charset="-122"/>
              </a:rPr>
              <a:t>Alpha</a:t>
            </a:r>
            <a:r>
              <a:rPr lang="zh-CN" altLang="en-US" dirty="0">
                <a:solidFill>
                  <a:schemeClr val="tx2">
                    <a:lumMod val="50000"/>
                  </a:schemeClr>
                </a:solidFill>
                <a:latin typeface="微软雅黑" panose="020B0503020204020204" pitchFamily="34" charset="-122"/>
                <a:ea typeface="微软雅黑" panose="020B0503020204020204" pitchFamily="34" charset="-122"/>
              </a:rPr>
              <a:t>通道的不透明度信息的图层去遮罩另一个没有</a:t>
            </a:r>
            <a:r>
              <a:rPr lang="en-US" altLang="zh-CN" dirty="0">
                <a:solidFill>
                  <a:schemeClr val="tx2">
                    <a:lumMod val="50000"/>
                  </a:schemeClr>
                </a:solidFill>
                <a:latin typeface="微软雅黑" panose="020B0503020204020204" pitchFamily="34" charset="-122"/>
                <a:ea typeface="微软雅黑" panose="020B0503020204020204" pitchFamily="34" charset="-122"/>
              </a:rPr>
              <a:t>Alpha</a:t>
            </a:r>
            <a:r>
              <a:rPr lang="zh-CN" altLang="en-US" dirty="0">
                <a:solidFill>
                  <a:schemeClr val="tx2">
                    <a:lumMod val="50000"/>
                  </a:schemeClr>
                </a:solidFill>
                <a:latin typeface="微软雅黑" panose="020B0503020204020204" pitchFamily="34" charset="-122"/>
                <a:ea typeface="微软雅黑" panose="020B0503020204020204" pitchFamily="34" charset="-122"/>
              </a:rPr>
              <a:t>通道的不透明度信息的图层。</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8772180"/>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069654"/>
            <a:ext cx="8503346" cy="2169825"/>
          </a:xfrm>
          <a:prstGeom prst="rect">
            <a:avLst/>
          </a:prstGeom>
        </p:spPr>
        <p:txBody>
          <a:bodyPr wrap="square">
            <a:spAutoFit/>
          </a:bodyPr>
          <a:lstStyle/>
          <a:p>
            <a:pPr algn="ct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亮度遮罩</a:t>
            </a: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a:t>
            </a: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亮度</a:t>
            </a:r>
            <a:r>
              <a:rPr lang="zh-CN" altLang="en-US" dirty="0">
                <a:solidFill>
                  <a:schemeClr val="tx2">
                    <a:lumMod val="50000"/>
                  </a:schemeClr>
                </a:solidFill>
                <a:latin typeface="微软雅黑" panose="020B0503020204020204" pitchFamily="34" charset="-122"/>
                <a:ea typeface="微软雅黑" panose="020B0503020204020204" pitchFamily="34" charset="-122"/>
              </a:rPr>
              <a:t>遮罩指的是使用图层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的图像亮度来控制图层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的不透明度，我们可以这么理解，利用图层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中的黑白灰像素来控制图层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中对应区域的不透明度。图层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中白色区域使图层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的对应区域完全不透明；图层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中黑色区域使图层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的对应区域完全透明；图层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A</a:t>
            </a:r>
            <a:r>
              <a:rPr lang="zh-CN" altLang="en-US" dirty="0">
                <a:solidFill>
                  <a:schemeClr val="tx2">
                    <a:lumMod val="50000"/>
                  </a:schemeClr>
                </a:solidFill>
                <a:latin typeface="微软雅黑" panose="020B0503020204020204" pitchFamily="34" charset="-122"/>
                <a:ea typeface="微软雅黑" panose="020B0503020204020204" pitchFamily="34" charset="-122"/>
              </a:rPr>
              <a:t>中灰色区域使图层</a:t>
            </a:r>
            <a:r>
              <a:rPr lang="en-US" altLang="zh-CN" dirty="0">
                <a:solidFill>
                  <a:schemeClr val="tx2">
                    <a:lumMod val="50000"/>
                  </a:schemeClr>
                </a:solidFill>
                <a:latin typeface="微软雅黑" panose="020B0503020204020204" pitchFamily="34" charset="-122"/>
                <a:ea typeface="微软雅黑" panose="020B0503020204020204" pitchFamily="34" charset="-122"/>
              </a:rPr>
              <a:t>B</a:t>
            </a:r>
            <a:r>
              <a:rPr lang="zh-CN" altLang="en-US" dirty="0">
                <a:solidFill>
                  <a:schemeClr val="tx2">
                    <a:lumMod val="50000"/>
                  </a:schemeClr>
                </a:solidFill>
                <a:latin typeface="微软雅黑" panose="020B0503020204020204" pitchFamily="34" charset="-122"/>
                <a:ea typeface="微软雅黑" panose="020B0503020204020204" pitchFamily="34" charset="-122"/>
              </a:rPr>
              <a:t>的对应区域半透明。</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1342808"/>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87601" y="1020468"/>
            <a:ext cx="8503346" cy="874407"/>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轨道遮罩的设置方法如下（以亮度遮罩为例）：</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将素材图片“雪山”置入合成。（如图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5-15</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7760" y="2407337"/>
            <a:ext cx="6242769" cy="3564210"/>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728780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68177" y="1343472"/>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继续置入素材图片“海洋”。（如图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5-16</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7760" y="2419668"/>
            <a:ext cx="6242769" cy="3539547"/>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0261201"/>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68177" y="1343472"/>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继续置入素材图片“黑白灰”。（如图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5-17</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1970" y="2419668"/>
            <a:ext cx="6214348" cy="3539547"/>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-17</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3526860"/>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68177" y="1343472"/>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4.</a:t>
            </a:r>
            <a:r>
              <a:rPr lang="zh-CN" altLang="en-US" dirty="0">
                <a:solidFill>
                  <a:schemeClr val="tx2">
                    <a:lumMod val="50000"/>
                  </a:schemeClr>
                </a:solidFill>
                <a:latin typeface="微软雅黑" panose="020B0503020204020204" pitchFamily="34" charset="-122"/>
                <a:ea typeface="微软雅黑" panose="020B0503020204020204" pitchFamily="34" charset="-122"/>
              </a:rPr>
              <a:t>点击“海洋”图层后方</a:t>
            </a:r>
            <a:r>
              <a:rPr lang="en-US" altLang="zh-CN" dirty="0" err="1">
                <a:solidFill>
                  <a:schemeClr val="tx2">
                    <a:lumMod val="50000"/>
                  </a:schemeClr>
                </a:solidFill>
                <a:latin typeface="微软雅黑" panose="020B0503020204020204" pitchFamily="34" charset="-122"/>
                <a:ea typeface="微软雅黑" panose="020B0503020204020204" pitchFamily="34" charset="-122"/>
              </a:rPr>
              <a:t>TrkMat</a:t>
            </a:r>
            <a:r>
              <a:rPr lang="zh-CN" altLang="en-US" dirty="0">
                <a:solidFill>
                  <a:schemeClr val="tx2">
                    <a:lumMod val="50000"/>
                  </a:schemeClr>
                </a:solidFill>
                <a:latin typeface="微软雅黑" panose="020B0503020204020204" pitchFamily="34" charset="-122"/>
                <a:ea typeface="微软雅黑" panose="020B0503020204020204" pitchFamily="34" charset="-122"/>
              </a:rPr>
              <a:t>（轨道遮罩）处的“无”下拉列表，在展开的列表中选择“亮度遮罩”。（如图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5-18</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1970" y="2420825"/>
            <a:ext cx="6214348" cy="3537232"/>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-18</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5067088"/>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845834"/>
            <a:ext cx="8503346" cy="1569660"/>
          </a:xfrm>
          <a:prstGeom prst="rect">
            <a:avLst/>
          </a:prstGeom>
        </p:spPr>
        <p:txBody>
          <a:bodyPr wrap="square">
            <a:spAutoFit/>
          </a:bodyPr>
          <a:lstStyle/>
          <a:p>
            <a:pPr>
              <a:lnSpc>
                <a:spcPct val="150000"/>
              </a:lnSpc>
            </a:pP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此时，轨道遮罩就设置完成了，我们可以看到，“黑白灰”图层就成为了遮罩层，而“海洋”图层则成为了被遮罩层。其中“黑白灰”图层黑色的区域使“海洋”图层对应区域完全透明化；“黑白灰”图层白色的区域使“海洋”图层对应区域完全不透明，而“黑白灰”图层灰色的区域使“海洋”图层对应区域半透明化。（如图</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5-19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sz="1600"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4002" y="2420825"/>
            <a:ext cx="6210284" cy="3537232"/>
          </a:xfrm>
          <a:prstGeom prst="rect">
            <a:avLst/>
          </a:prstGeom>
        </p:spPr>
      </p:pic>
      <p:sp>
        <p:nvSpPr>
          <p:cNvPr id="21" name="矩形 20"/>
          <p:cNvSpPr/>
          <p:nvPr/>
        </p:nvSpPr>
        <p:spPr>
          <a:xfrm>
            <a:off x="5414935" y="603168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-19</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352411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6703" y="845724"/>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86921" y="1013365"/>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258148" y="2729569"/>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002996" y="144162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76876" y="473053"/>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72517" y="2863156"/>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66883" y="3602564"/>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471" y="4325230"/>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53761" y="3943263"/>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87154" y="457016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765768" y="4805447"/>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11193" y="131499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50406" y="235214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75587" y="3104117"/>
            <a:ext cx="446864" cy="4468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6206" y="2457951"/>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9022" y="2863153"/>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958568" y="3534632"/>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347622" y="1076999"/>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14029" y="3517142"/>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54995" y="307562"/>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9575" y="1687036"/>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63797" y="2096797"/>
            <a:ext cx="2664415" cy="2664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第</a:t>
            </a:r>
            <a:r>
              <a:rPr lang="en-US" altLang="zh-CN" sz="4800" b="1" dirty="0">
                <a:latin typeface="微软雅黑" panose="020B0503020204020204" pitchFamily="34" charset="-122"/>
                <a:ea typeface="微软雅黑" panose="020B0503020204020204" pitchFamily="34" charset="-122"/>
              </a:rPr>
              <a:t>5</a:t>
            </a:r>
            <a:r>
              <a:rPr lang="zh-CN" altLang="en-US" sz="4800" b="1" dirty="0" smtClean="0">
                <a:latin typeface="微软雅黑" panose="020B0503020204020204" pitchFamily="34" charset="-122"/>
                <a:ea typeface="微软雅黑" panose="020B0503020204020204" pitchFamily="34" charset="-122"/>
              </a:rPr>
              <a:t>章</a:t>
            </a:r>
            <a:endParaRPr lang="zh-CN" altLang="en-US" sz="4800" b="1" dirty="0">
              <a:latin typeface="微软雅黑" panose="020B0503020204020204" pitchFamily="34" charset="-122"/>
              <a:ea typeface="微软雅黑" panose="020B0503020204020204" pitchFamily="34" charset="-122"/>
            </a:endParaRPr>
          </a:p>
        </p:txBody>
      </p:sp>
      <p:sp>
        <p:nvSpPr>
          <p:cNvPr id="24" name="矩形 23"/>
          <p:cNvSpPr/>
          <p:nvPr/>
        </p:nvSpPr>
        <p:spPr>
          <a:xfrm>
            <a:off x="3341229" y="4776970"/>
            <a:ext cx="5509551" cy="584775"/>
          </a:xfrm>
          <a:prstGeom prst="rect">
            <a:avLst/>
          </a:prstGeom>
        </p:spPr>
        <p:txBody>
          <a:bodyPr wrap="square">
            <a:spAutoFit/>
          </a:bodyPr>
          <a:lstStyle/>
          <a:p>
            <a:pPr algn="ct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椭圆 24"/>
          <p:cNvSpPr/>
          <p:nvPr/>
        </p:nvSpPr>
        <p:spPr>
          <a:xfrm>
            <a:off x="3713148" y="5537631"/>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986047"/>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288018"/>
            <a:ext cx="8503346" cy="1289905"/>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小提示：设置轨道遮罩时，被遮罩的图层必须位于遮罩图层的下方，也就是说，从图层排列关系上来看，只能是上面一个图层遮罩下面一个图层，这种图层排列关系必须牢牢记住，不能出错。</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7250277"/>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flipH="1">
            <a:off x="5874559" y="-685186"/>
            <a:ext cx="6781080" cy="8387873"/>
            <a:chOff x="-1344978" y="-685187"/>
            <a:chExt cx="6781080" cy="8387873"/>
          </a:xfrm>
        </p:grpSpPr>
        <p:sp>
          <p:nvSpPr>
            <p:cNvPr id="2" name="椭圆 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4093"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5195" y="5404454"/>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66017"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17229" y="5808598"/>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742802" y="2512764"/>
            <a:ext cx="3920935" cy="1107996"/>
          </a:xfrm>
          <a:prstGeom prst="rect">
            <a:avLst/>
          </a:prstGeom>
          <a:solidFill>
            <a:schemeClr val="accent5"/>
          </a:solidFill>
        </p:spPr>
        <p:txBody>
          <a:bodyPr wrap="square">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THANKS</a:t>
            </a:r>
            <a:endParaRPr lang="en-US" altLang="zh-CN"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0770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093154"/>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遮罩的</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概念</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dirty="0">
                <a:solidFill>
                  <a:schemeClr val="tx2">
                    <a:lumMod val="50000"/>
                  </a:schemeClr>
                </a:solidFill>
                <a:latin typeface="微软雅黑" panose="020B0503020204020204" pitchFamily="34" charset="-122"/>
                <a:ea typeface="微软雅黑" panose="020B0503020204020204" pitchFamily="34" charset="-122"/>
              </a:rPr>
              <a:t>罩是一个图层（或图层的任何通道），用于定义该图层或其他图层的透明区域。白色定义不透明区域，黑色定义透明区域。也就是说，我们可以通过遮罩，使图层中的某些区域透明化。举个例子，假如说我们拍摄了一组水果，但拍摄到的背景并非我们所理想的，因此，我们就需要将背景的部分使用遮罩将其透明化，这样，我们就可以为这组水果合成另外一个背景了。</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59354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482801"/>
            <a:ext cx="8503346" cy="874407"/>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其具体过程如下：</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原图为白色背景的水果。（如图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5-1</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6158" y="2518391"/>
            <a:ext cx="5175345" cy="3450230"/>
          </a:xfrm>
          <a:prstGeom prst="rect">
            <a:avLst/>
          </a:prstGeom>
        </p:spPr>
      </p:pic>
      <p:sp>
        <p:nvSpPr>
          <p:cNvPr id="21" name="矩形 20"/>
          <p:cNvSpPr/>
          <p:nvPr/>
        </p:nvSpPr>
        <p:spPr>
          <a:xfrm>
            <a:off x="5249061" y="603881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1975453"/>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482801"/>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为改图像绘制遮罩，其中，水果的部分不透明，因此遮罩需要使用白色；背景的部分透明，因此遮罩需要使用黑色。（如图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5-2</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6158" y="2518391"/>
            <a:ext cx="5175345" cy="3450230"/>
          </a:xfrm>
          <a:prstGeom prst="rect">
            <a:avLst/>
          </a:prstGeom>
        </p:spPr>
      </p:pic>
      <p:sp>
        <p:nvSpPr>
          <p:cNvPr id="21" name="矩形 20"/>
          <p:cNvSpPr/>
          <p:nvPr/>
        </p:nvSpPr>
        <p:spPr>
          <a:xfrm>
            <a:off x="5249061" y="603881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8044930"/>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482801"/>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执行遮罩后，原图中的背景就变为透明了，只留下了水果的部分。（如图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5-3</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6158" y="2518391"/>
            <a:ext cx="5175345" cy="3450230"/>
          </a:xfrm>
          <a:prstGeom prst="rect">
            <a:avLst/>
          </a:prstGeom>
        </p:spPr>
      </p:pic>
      <p:sp>
        <p:nvSpPr>
          <p:cNvPr id="21" name="矩形 20"/>
          <p:cNvSpPr/>
          <p:nvPr/>
        </p:nvSpPr>
        <p:spPr>
          <a:xfrm>
            <a:off x="5249061" y="603881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790425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482801"/>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4.</a:t>
            </a:r>
            <a:r>
              <a:rPr lang="zh-CN" altLang="en-US" dirty="0">
                <a:solidFill>
                  <a:schemeClr val="tx2">
                    <a:lumMod val="50000"/>
                  </a:schemeClr>
                </a:solidFill>
                <a:latin typeface="微软雅黑" panose="020B0503020204020204" pitchFamily="34" charset="-122"/>
                <a:ea typeface="微软雅黑" panose="020B0503020204020204" pitchFamily="34" charset="-122"/>
              </a:rPr>
              <a:t>在原图的下方图层处放置一个新的背景。（如图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5-4</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6158" y="2518391"/>
            <a:ext cx="5175345" cy="3450230"/>
          </a:xfrm>
          <a:prstGeom prst="rect">
            <a:avLst/>
          </a:prstGeom>
        </p:spPr>
      </p:pic>
      <p:sp>
        <p:nvSpPr>
          <p:cNvPr id="21" name="矩形 20"/>
          <p:cNvSpPr/>
          <p:nvPr/>
        </p:nvSpPr>
        <p:spPr>
          <a:xfrm>
            <a:off x="5249061" y="603881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2762751"/>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482801"/>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5.</a:t>
            </a:r>
            <a:r>
              <a:rPr lang="zh-CN" altLang="en-US" dirty="0">
                <a:solidFill>
                  <a:schemeClr val="tx2">
                    <a:lumMod val="50000"/>
                  </a:schemeClr>
                </a:solidFill>
                <a:latin typeface="微软雅黑" panose="020B0503020204020204" pitchFamily="34" charset="-122"/>
                <a:ea typeface="微软雅黑" panose="020B0503020204020204" pitchFamily="34" charset="-122"/>
              </a:rPr>
              <a:t>由于原图背景的部分已经透明化，因此原图背景的部分就显示出了下方图层的内容，也就是新的背景。（如图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5-5</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5</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遮罩</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6158" y="2518391"/>
            <a:ext cx="5175345" cy="3450230"/>
          </a:xfrm>
          <a:prstGeom prst="rect">
            <a:avLst/>
          </a:prstGeom>
        </p:spPr>
      </p:pic>
      <p:sp>
        <p:nvSpPr>
          <p:cNvPr id="21" name="矩形 20"/>
          <p:cNvSpPr/>
          <p:nvPr/>
        </p:nvSpPr>
        <p:spPr>
          <a:xfrm>
            <a:off x="5249061" y="603881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236312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MOMODA1">
      <a:dk1>
        <a:sysClr val="windowText" lastClr="000000"/>
      </a:dk1>
      <a:lt1>
        <a:sysClr val="window" lastClr="FFFFFF"/>
      </a:lt1>
      <a:dk2>
        <a:srgbClr val="A5A5A5"/>
      </a:dk2>
      <a:lt2>
        <a:srgbClr val="DCD8DC"/>
      </a:lt2>
      <a:accent1>
        <a:srgbClr val="CF5F55"/>
      </a:accent1>
      <a:accent2>
        <a:srgbClr val="F2C06B"/>
      </a:accent2>
      <a:accent3>
        <a:srgbClr val="5F9387"/>
      </a:accent3>
      <a:accent4>
        <a:srgbClr val="97A6AB"/>
      </a:accent4>
      <a:accent5>
        <a:srgbClr val="837664"/>
      </a:accent5>
      <a:accent6>
        <a:srgbClr val="3F3F3F"/>
      </a:accent6>
      <a:hlink>
        <a:srgbClr val="FFFFFF"/>
      </a:hlink>
      <a:folHlink>
        <a:srgbClr val="8C8C8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CBFA3A83-6BCC-4EE0-BB32-B92CCBD9E2A4}" vid="{69435C07-64FA-4E6E-A1D3-F570153E1B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199</TotalTime>
  <Words>1558</Words>
  <Application>Microsoft Office PowerPoint</Application>
  <PresentationFormat>宽屏</PresentationFormat>
  <Paragraphs>138</Paragraphs>
  <Slides>31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cp:lastModifiedBy>王小雨</cp:lastModifiedBy>
  <cp:revision>96</cp:revision>
  <dcterms:created xsi:type="dcterms:W3CDTF">2015-01-07T12:23:28Z</dcterms:created>
  <dcterms:modified xsi:type="dcterms:W3CDTF">2018-07-30T11:47:29Z</dcterms:modified>
</cp:coreProperties>
</file>